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</p:sldMasterIdLst>
  <p:notesMasterIdLst>
    <p:notesMasterId r:id="rId11"/>
  </p:notesMasterIdLst>
  <p:handoutMasterIdLst>
    <p:handoutMasterId r:id="rId12"/>
  </p:handoutMasterIdLst>
  <p:sldIdLst>
    <p:sldId id="517" r:id="rId3"/>
    <p:sldId id="377" r:id="rId4"/>
    <p:sldId id="522" r:id="rId5"/>
    <p:sldId id="518" r:id="rId6"/>
    <p:sldId id="516" r:id="rId7"/>
    <p:sldId id="521" r:id="rId8"/>
    <p:sldId id="519" r:id="rId9"/>
    <p:sldId id="520" r:id="rId10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фанов Василий Андреевич" initials="ЕВА" lastIdx="1" clrIdx="0">
    <p:extLst>
      <p:ext uri="{19B8F6BF-5375-455C-9EA6-DF929625EA0E}">
        <p15:presenceInfo xmlns:p15="http://schemas.microsoft.com/office/powerpoint/2012/main" userId="S-1-5-21-340576085-3929279038-2991976684-151994" providerId="AD"/>
      </p:ext>
    </p:extLst>
  </p:cmAuthor>
  <p:cmAuthor id="2" name="Гаджимура Юлия Игоревна" initials="ГЮИ" lastIdx="1" clrIdx="1">
    <p:extLst>
      <p:ext uri="{19B8F6BF-5375-455C-9EA6-DF929625EA0E}">
        <p15:presenceInfo xmlns:p15="http://schemas.microsoft.com/office/powerpoint/2012/main" userId="S-1-5-21-340576085-3929279038-2991976684-93676" providerId="AD"/>
      </p:ext>
    </p:extLst>
  </p:cmAuthor>
  <p:cmAuthor id="3" name="Алаева Анна Александровна" initials="ААА" lastIdx="10" clrIdx="2">
    <p:extLst>
      <p:ext uri="{19B8F6BF-5375-455C-9EA6-DF929625EA0E}">
        <p15:presenceInfo xmlns:p15="http://schemas.microsoft.com/office/powerpoint/2012/main" userId="S-1-5-21-340576085-3929279038-2991976684-1051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2E1"/>
    <a:srgbClr val="598DF4"/>
    <a:srgbClr val="D5F0FF"/>
    <a:srgbClr val="FFDD03"/>
    <a:srgbClr val="FF3601"/>
    <a:srgbClr val="04CF47"/>
    <a:srgbClr val="C5D7FB"/>
    <a:srgbClr val="FFD9C5"/>
    <a:srgbClr val="5FCEF2"/>
    <a:srgbClr val="5B7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2" autoAdjust="0"/>
    <p:restoredTop sz="96190" autoAdjust="0"/>
  </p:normalViewPr>
  <p:slideViewPr>
    <p:cSldViewPr snapToGrid="0">
      <p:cViewPr varScale="1">
        <p:scale>
          <a:sx n="106" d="100"/>
          <a:sy n="106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409A664-A720-06EC-9AA7-7948E4AB02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57F6CA-3DA3-F10A-CB9B-34A20B6325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D96C5-F5F2-4C8A-BDE9-CD2D6FDFDBA9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711BE7-960C-5FB9-B897-B8452308BD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1583F3-C778-EAE5-0164-69EFF3D9C0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D9C69-4E76-48BA-A1C0-BD14B6A9A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60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rgbClr val="CFEAF1"/>
              </a:gs>
              <a:gs pos="0">
                <a:srgbClr val="749EB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CF463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8F1A09-F41D-4488-AE6F-13277E5799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EC893C-D795-4CFC-AFF8-2309A981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EC893C-D795-4CFC-AFF8-2309A981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EC893C-D795-4CFC-AFF8-2309A981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4DB284-29AA-4820-BBD7-507FB0040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4DB284-29AA-4820-BBD7-507FB0040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4DB284-29AA-4820-BBD7-507FB0040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859D6E-70E9-4228-98FB-67588EF51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859D6E-70E9-4228-98FB-67588EF51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A5C40E-F195-4350-B935-ADE7C8F729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623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slide">
    <p:bg>
      <p:bgPr>
        <a:solidFill>
          <a:srgbClr val="739C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96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4FB3DE57-AFE9-4820-B949-FA693C6FFF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16538" y="805814"/>
            <a:ext cx="6875462" cy="524637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6615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1504A-FCCA-4D99-A5A8-1D5E15E10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F134B3-A305-4968-A757-F2D659EEB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8DD575-4615-4E75-AB48-C1CB1DFAB0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84E00-7EE9-4363-A6C2-6A0786821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6FD40D-B1A6-48ED-86BA-DA2A0C3C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96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82531-7447-49B5-ADF9-2E1D08DD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6770E6-F2F2-4477-A05E-49BBA2816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D78970-CDCB-41AD-A3A3-791C46CD26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88BF0D-1E25-4757-94A6-8B31FBA6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D2FD6A-75AD-4A65-9AE5-1FB016485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68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84BA9-E11A-4055-BA5E-CDCA770DD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724696-0001-4BBB-847A-DABF91712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3D560E-C5DF-43E9-9DB2-81AFA62B23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FB4CF-632C-4C31-855D-18478185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09079D-B862-4EF4-8AC3-2499AA82B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0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034FDA-1347-4EEF-9C65-04C902D6D5B9}"/>
              </a:ext>
            </a:extLst>
          </p:cNvPr>
          <p:cNvSpPr txBox="1"/>
          <p:nvPr userDrawn="1"/>
        </p:nvSpPr>
        <p:spPr bwMode="auto">
          <a:xfrm>
            <a:off x="2436940" y="474345"/>
            <a:ext cx="2418273" cy="201274"/>
          </a:xfrm>
          <a:prstGeom prst="rect">
            <a:avLst/>
          </a:prstGeom>
          <a:noFill/>
        </p:spPr>
        <p:txBody>
          <a:bodyPr wrap="none" lIns="72000" tIns="0" rIns="7200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alpha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Segoe UI" panose="020B0502040204020203" pitchFamily="34" charset="0"/>
              </a:rPr>
              <a:t>«Финансовая грамотность»</a:t>
            </a:r>
            <a:endParaRPr kumimoji="0" lang="fr-FR" sz="1200" b="0" i="0" u="none" strike="noStrike" kern="1200" cap="none" spc="100" normalizeH="0" baseline="0" noProof="0" dirty="0">
              <a:ln>
                <a:noFill/>
              </a:ln>
              <a:solidFill>
                <a:schemeClr val="tx1">
                  <a:alpha val="50000"/>
                </a:schemeClr>
              </a:solidFill>
              <a:effectLst/>
              <a:uLnTx/>
              <a:uFillTx/>
              <a:latin typeface="+mn-lt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68B1E1-610F-48ED-8389-6A932331D947}"/>
              </a:ext>
            </a:extLst>
          </p:cNvPr>
          <p:cNvSpPr txBox="1"/>
          <p:nvPr userDrawn="1"/>
        </p:nvSpPr>
        <p:spPr bwMode="auto">
          <a:xfrm>
            <a:off x="4935892" y="474345"/>
            <a:ext cx="1160108" cy="201274"/>
          </a:xfrm>
          <a:prstGeom prst="rect">
            <a:avLst/>
          </a:prstGeom>
          <a:noFill/>
        </p:spPr>
        <p:txBody>
          <a:bodyPr wrap="none" lIns="72000" tIns="0" rIns="7200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100" normalizeH="0" baseline="0" noProof="0" dirty="0">
                <a:ln>
                  <a:noFill/>
                </a:ln>
                <a:solidFill>
                  <a:schemeClr val="tx1">
                    <a:alpha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Segoe UI" panose="020B0502040204020203" pitchFamily="34" charset="0"/>
              </a:rPr>
              <a:t>онлайн-курс</a:t>
            </a:r>
            <a:endParaRPr kumimoji="0" lang="fr-FR" sz="1200" b="0" i="0" u="none" strike="noStrike" kern="1200" cap="none" spc="100" normalizeH="0" baseline="0" noProof="0" dirty="0">
              <a:ln>
                <a:noFill/>
              </a:ln>
              <a:solidFill>
                <a:schemeClr val="tx1">
                  <a:alpha val="50000"/>
                </a:schemeClr>
              </a:solidFill>
              <a:effectLst/>
              <a:uLnTx/>
              <a:uFillTx/>
              <a:latin typeface="+mn-lt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234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2A233-0191-4710-88E4-97FDC5137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9AA7BA-1A26-4DE1-9C6B-547570475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044632-B595-46A7-B3EF-AE02829A0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D2E683-4900-42C9-9142-285950F5E5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6F027D-6931-4A95-A030-2EE5F9D90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5BE465-EA84-40C2-8546-15D657E4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372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752DB-8D0B-455A-AB9E-C88D99874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894FF1-98A7-463D-87DD-A93F40E3A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C2A04C-EFA9-4C5F-B459-78F366493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721456-9378-4D65-AEFE-D2F0AC547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74B724-83AB-41B1-9AEE-4F1667C16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CEEC26B-DCB7-4339-A605-2E158CBBE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C25679-4D2E-4AD3-B65D-CDE9FA397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CFCF48-FAB4-4C0D-A9BA-C9B941DF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26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49AAC-4E22-4937-AB91-8B3868C99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77610C-1888-46D3-B8EC-62B01142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E239C5-5850-47DA-97F2-9C3E06899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B00B35-1733-4575-9E06-B91E76D2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39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D64B69-4B3B-49BE-A0E9-450F363A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F67BE5-2060-411D-8986-4B8006A05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8E1967-71BC-4689-9B85-33A4D419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784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65502-4103-4784-B04F-F568BFC9A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7D5BC8-CA97-4F36-A0DD-E15193D98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4FD56F-48AC-4A3A-A1A0-78AD07AC4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B946F5-428B-4389-9DDA-5AF6C4E99A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738BA-2204-4684-B154-E5326C83A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282175-DAC1-4717-ADEF-58E872A71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905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97C01-4169-4050-A0E2-04B03210E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4B3410-E8EE-4396-A44D-6C68AA423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4CA039-41B4-43BB-8429-BD3028A90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2F2229-33D2-4BF5-AB06-B370E64D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A498F1-A658-48D9-9262-3E91FC51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3A2B51-FF60-424C-91FA-382EA946B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5225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BE92B-6290-4107-A74B-E6C5A193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C2B3F2-83B4-43A1-9708-D0664484C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CDD35A-5D42-44E1-BF16-F8F24C47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F8E9A8-A017-4566-9A27-083DF4BD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7271C5-0978-437F-9CB6-0151F82A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62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A30F98-AF65-4166-86DA-8F12EFD67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591FD0-4947-4C06-A46B-B5080B078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3798F3-8A5E-4DBC-B0A2-B8DF8FFBE5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80C16-3F29-4306-AC7C-CED54E4C914E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B0777A-AAE7-4FA4-9AA4-12D801D7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203FE-3CCE-440A-BA96-0BA55EE8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13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58" r:id="rId2"/>
    <p:sldLayoutId id="2147483679" r:id="rId3"/>
    <p:sldLayoutId id="2147483657" r:id="rId4"/>
    <p:sldLayoutId id="2147483650" r:id="rId5"/>
    <p:sldLayoutId id="2147483651" r:id="rId6"/>
    <p:sldLayoutId id="2147483652" r:id="rId7"/>
    <p:sldLayoutId id="2147483669" r:id="rId8"/>
    <p:sldLayoutId id="2147483653" r:id="rId9"/>
    <p:sldLayoutId id="2147483654" r:id="rId10"/>
    <p:sldLayoutId id="2147483655" r:id="rId11"/>
    <p:sldLayoutId id="2147483656" r:id="rId12"/>
    <p:sldLayoutId id="2147483668" r:id="rId13"/>
    <p:sldLayoutId id="2147483662" r:id="rId14"/>
    <p:sldLayoutId id="2147483673" r:id="rId15"/>
    <p:sldLayoutId id="2147483674" r:id="rId16"/>
    <p:sldLayoutId id="2147483663" r:id="rId17"/>
    <p:sldLayoutId id="2147483675" r:id="rId18"/>
    <p:sldLayoutId id="2147483676" r:id="rId19"/>
    <p:sldLayoutId id="2147483666" r:id="rId20"/>
    <p:sldLayoutId id="2147483667" r:id="rId21"/>
    <p:sldLayoutId id="2147483664" r:id="rId22"/>
    <p:sldLayoutId id="2147483665" r:id="rId23"/>
    <p:sldLayoutId id="2147483683" r:id="rId24"/>
    <p:sldLayoutId id="2147483684" r:id="rId25"/>
    <p:sldLayoutId id="2147483686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35FD4-61EF-46DF-985B-E5D2C0301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A0CC32-C56E-4649-B7A8-57618115E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6A8DEC-E879-4F79-B03B-58E538CE0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0C16-3F29-4306-AC7C-CED54E4C914E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9CBDB2-882A-47EC-A50C-8D5CB33CC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279FD4-F32B-49AC-986F-2558B699A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01D20-D14B-4CC8-9703-832FC67EFE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17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17.png"/><Relationship Id="rId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CBEDB489-6493-E5EC-4F59-3CA07B106045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D5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F84FEDD-6CBA-9D87-E2E3-C3FB3588D56F}"/>
              </a:ext>
            </a:extLst>
          </p:cNvPr>
          <p:cNvSpPr/>
          <p:nvPr/>
        </p:nvSpPr>
        <p:spPr>
          <a:xfrm>
            <a:off x="6685" y="0"/>
            <a:ext cx="4064000" cy="6858000"/>
          </a:xfrm>
          <a:prstGeom prst="rect">
            <a:avLst/>
          </a:prstGeom>
          <a:solidFill>
            <a:srgbClr val="1F2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Text 3">
            <a:extLst>
              <a:ext uri="{FF2B5EF4-FFF2-40B4-BE49-F238E27FC236}">
                <a16:creationId xmlns:a16="http://schemas.microsoft.com/office/drawing/2014/main" id="{E3ED2CF8-EF26-9CC5-7060-0F299F8A1D1D}"/>
              </a:ext>
            </a:extLst>
          </p:cNvPr>
          <p:cNvSpPr/>
          <p:nvPr/>
        </p:nvSpPr>
        <p:spPr>
          <a:xfrm>
            <a:off x="433388" y="270955"/>
            <a:ext cx="3420155" cy="5599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chemeClr val="bg1"/>
                </a:solidFill>
                <a:latin typeface="+mj-lt"/>
                <a:ea typeface="Cera Pro Regular" pitchFamily="34" charset="-122"/>
                <a:cs typeface="Cera Pro Regular" pitchFamily="34" charset="-120"/>
              </a:rPr>
              <a:t>Онлайн-курс </a:t>
            </a:r>
            <a:r>
              <a:rPr lang="ru-RU" sz="2200" dirty="0">
                <a:solidFill>
                  <a:schemeClr val="bg1"/>
                </a:solidFill>
                <a:latin typeface="+mj-lt"/>
                <a:ea typeface="Cera Pro Regular" pitchFamily="34" charset="-122"/>
                <a:cs typeface="Cera Pro Regular" pitchFamily="34" charset="-120"/>
              </a:rPr>
              <a:t>по финансовой грамотности 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solidFill>
                  <a:schemeClr val="bg1"/>
                </a:solidFill>
                <a:latin typeface="+mj-lt"/>
                <a:ea typeface="Cera Pro Regular" pitchFamily="34" charset="-122"/>
                <a:cs typeface="Cera Pro Regular" pitchFamily="34" charset="-120"/>
              </a:rPr>
              <a:t>для взрослых </a:t>
            </a:r>
          </a:p>
          <a:p>
            <a:pPr>
              <a:lnSpc>
                <a:spcPct val="150000"/>
              </a:lnSpc>
            </a:pPr>
            <a:r>
              <a:rPr lang="ru-RU" sz="2200" dirty="0">
                <a:solidFill>
                  <a:schemeClr val="bg1"/>
                </a:solidFill>
                <a:latin typeface="+mj-lt"/>
                <a:ea typeface="Cera Pro Regular" pitchFamily="34" charset="-122"/>
                <a:cs typeface="Cera Pro Regular" pitchFamily="34" charset="-120"/>
              </a:rPr>
              <a:t>от Банка России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295F4E-F292-B460-2E3F-64D633544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8" y="461027"/>
            <a:ext cx="1345536" cy="336384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0C3E1EA-BB4A-9E50-66D8-6CA774D1ABC0}"/>
              </a:ext>
            </a:extLst>
          </p:cNvPr>
          <p:cNvSpPr/>
          <p:nvPr/>
        </p:nvSpPr>
        <p:spPr>
          <a:xfrm>
            <a:off x="4063999" y="1047195"/>
            <a:ext cx="8128001" cy="476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7504CA-F940-4F8A-A1CF-5D294F8AA9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954" y="5299986"/>
            <a:ext cx="1080000" cy="108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1EB25D-8760-4444-8ED1-31F301381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91" y="5299986"/>
            <a:ext cx="1080000" cy="108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22C7F0-707B-4EAC-8C4E-E85BB9DFE8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59" y="5299986"/>
            <a:ext cx="1080000" cy="108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347D97-6BFC-4090-80E7-5D34B00DE3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423" y="5299986"/>
            <a:ext cx="1080000" cy="108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2DF3DB2-560F-4234-B568-6AA886CC1E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59" y="507195"/>
            <a:ext cx="1080000" cy="10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24FFF7E-0261-44CE-9EF3-9200026932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954" y="507195"/>
            <a:ext cx="1080000" cy="10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C5013AF-2661-490B-9DDB-BCF1D82B10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423" y="507195"/>
            <a:ext cx="1080000" cy="1080000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A91F1B1-75B2-4F30-96AC-DE3AE9B31290}"/>
              </a:ext>
            </a:extLst>
          </p:cNvPr>
          <p:cNvGrpSpPr/>
          <p:nvPr/>
        </p:nvGrpSpPr>
        <p:grpSpPr>
          <a:xfrm>
            <a:off x="6734891" y="507195"/>
            <a:ext cx="1080000" cy="1080000"/>
            <a:chOff x="6588188" y="507195"/>
            <a:chExt cx="1080000" cy="1080000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26DB5CE2-A3BA-4306-906D-A1C757B5E79D}"/>
                </a:ext>
              </a:extLst>
            </p:cNvPr>
            <p:cNvSpPr/>
            <p:nvPr/>
          </p:nvSpPr>
          <p:spPr>
            <a:xfrm>
              <a:off x="6588188" y="507195"/>
              <a:ext cx="1080000" cy="108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BFDF8944-0D3B-4E52-AC57-15ABFFA26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188" y="507195"/>
              <a:ext cx="1080000" cy="10800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751462" y="2273181"/>
            <a:ext cx="69135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«Практичные финансы: от знаний к действиям»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5388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1ED355F-7A6B-4F70-401E-EDC4302DB865}"/>
              </a:ext>
            </a:extLst>
          </p:cNvPr>
          <p:cNvSpPr/>
          <p:nvPr/>
        </p:nvSpPr>
        <p:spPr>
          <a:xfrm>
            <a:off x="971718" y="707830"/>
            <a:ext cx="10229709" cy="4763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9E13AD3-AE1E-4AF1-9D60-407CD80D8E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44" y="4429902"/>
            <a:ext cx="1290550" cy="24280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CB904E-90D4-0187-A8E6-16F0559D2784}"/>
              </a:ext>
            </a:extLst>
          </p:cNvPr>
          <p:cNvSpPr txBox="1"/>
          <p:nvPr/>
        </p:nvSpPr>
        <p:spPr>
          <a:xfrm>
            <a:off x="1203657" y="1113488"/>
            <a:ext cx="9633856" cy="32501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Курс поможет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изучить основы финансовой грамотности легко и просто. Задания курса основаны на реальных жизненных ситуациях. Сотрудники научатся грамотнее управлять личным бюджетом, распознавать мошеннические схемы и ощущать большую уверенность в своем будущем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ctr">
              <a:lnSpc>
                <a:spcPct val="110000"/>
              </a:lnSpc>
              <a:defRPr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10000"/>
              </a:lnSpc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Курс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развивает навыки принятия осознанных финансовых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решений.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9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127">
            <a:extLst>
              <a:ext uri="{FF2B5EF4-FFF2-40B4-BE49-F238E27FC236}">
                <a16:creationId xmlns:a16="http://schemas.microsoft.com/office/drawing/2014/main" id="{35C84AB6-E5D4-165E-5BED-69ADF8A7C606}"/>
              </a:ext>
            </a:extLst>
          </p:cNvPr>
          <p:cNvSpPr txBox="1"/>
          <p:nvPr/>
        </p:nvSpPr>
        <p:spPr>
          <a:xfrm>
            <a:off x="1343025" y="1175409"/>
            <a:ext cx="9446895" cy="541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400" b="1" dirty="0" smtClean="0">
                <a:latin typeface="+mj-lt"/>
                <a:ea typeface="Bebas Neue" charset="0"/>
                <a:cs typeface="Bebas Neue" charset="0"/>
              </a:rPr>
              <a:t>Преимущества курса</a:t>
            </a:r>
            <a:endParaRPr lang="en-US" sz="4400" b="1" dirty="0">
              <a:latin typeface="+mj-lt"/>
              <a:ea typeface="Bebas Neue" charset="0"/>
              <a:cs typeface="Bebas Neue" charset="0"/>
            </a:endParaRPr>
          </a:p>
        </p:txBody>
      </p:sp>
      <p:sp>
        <p:nvSpPr>
          <p:cNvPr id="15" name="Номер слайда 3">
            <a:extLst>
              <a:ext uri="{FF2B5EF4-FFF2-40B4-BE49-F238E27FC236}">
                <a16:creationId xmlns:a16="http://schemas.microsoft.com/office/drawing/2014/main" id="{1249DE54-1565-22D3-E002-F99A6DA4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3</a:t>
            </a:fld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894774C2-9627-C970-6711-6714926E677B}"/>
              </a:ext>
            </a:extLst>
          </p:cNvPr>
          <p:cNvSpPr/>
          <p:nvPr/>
        </p:nvSpPr>
        <p:spPr>
          <a:xfrm>
            <a:off x="990632" y="1816805"/>
            <a:ext cx="3919717" cy="2535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ru-RU" sz="2400" b="1" dirty="0">
                <a:solidFill>
                  <a:schemeClr val="tx1"/>
                </a:solidFill>
                <a:cs typeface="Segoe UI Semibold" panose="020B0702040204020203" pitchFamily="34" charset="0"/>
              </a:rPr>
              <a:t>Информация</a:t>
            </a:r>
            <a:r>
              <a:rPr lang="en-US" sz="2400" b="1" dirty="0">
                <a:solidFill>
                  <a:schemeClr val="tx1"/>
                </a:solidFill>
                <a:cs typeface="Segoe UI Semibold" panose="020B0702040204020203" pitchFamily="34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cs typeface="Segoe UI Semibold" panose="020B0702040204020203" pitchFamily="34" charset="0"/>
              </a:rPr>
            </a:br>
            <a:r>
              <a:rPr lang="ru-RU" sz="2400" b="1" dirty="0">
                <a:solidFill>
                  <a:schemeClr val="tx1"/>
                </a:solidFill>
                <a:cs typeface="Segoe UI Semibold" panose="020B0702040204020203" pitchFamily="34" charset="0"/>
              </a:rPr>
              <a:t>от мегарегулятора</a:t>
            </a:r>
          </a:p>
          <a:p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+mn-lt"/>
              </a:rPr>
              <a:t>Актуальный контент</a:t>
            </a:r>
            <a:br>
              <a:rPr lang="ru-RU" sz="1400" dirty="0">
                <a:solidFill>
                  <a:schemeClr val="tx1"/>
                </a:solidFill>
                <a:latin typeface="+mn-lt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</a:rPr>
              <a:t>и задания, составленные профильными экспертами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42F53C9B-97A9-BE22-F030-6FCFC3C45592}"/>
              </a:ext>
            </a:extLst>
          </p:cNvPr>
          <p:cNvSpPr/>
          <p:nvPr/>
        </p:nvSpPr>
        <p:spPr>
          <a:xfrm>
            <a:off x="990631" y="4451743"/>
            <a:ext cx="3919717" cy="2535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ru-RU" sz="2400" b="1" dirty="0">
                <a:solidFill>
                  <a:schemeClr val="tx1"/>
                </a:solidFill>
                <a:cs typeface="Segoe UI Semibold" panose="020B0702040204020203" pitchFamily="34" charset="0"/>
              </a:rPr>
              <a:t>Без продаж услуг</a:t>
            </a:r>
          </a:p>
          <a:p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+mn-lt"/>
              </a:rPr>
              <a:t>Обучение бесплатно, без навязывания инвестиций, банковских, страховых и других фин. услуг</a:t>
            </a:r>
          </a:p>
          <a:p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68A5426D-12AE-B08B-6838-394BEDBD78D6}"/>
              </a:ext>
            </a:extLst>
          </p:cNvPr>
          <p:cNvSpPr/>
          <p:nvPr/>
        </p:nvSpPr>
        <p:spPr>
          <a:xfrm>
            <a:off x="4910349" y="1816805"/>
            <a:ext cx="3919717" cy="2535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ru-RU" sz="2400" b="1" dirty="0">
                <a:solidFill>
                  <a:schemeClr val="tx1"/>
                </a:solidFill>
                <a:cs typeface="Segoe UI Semibold" panose="020B0702040204020203" pitchFamily="34" charset="0"/>
              </a:rPr>
              <a:t>Жизненные ситуации</a:t>
            </a:r>
          </a:p>
          <a:p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+mn-lt"/>
              </a:rPr>
              <a:t>Обучение строится</a:t>
            </a:r>
            <a:br>
              <a:rPr lang="ru-RU" sz="1400" dirty="0">
                <a:solidFill>
                  <a:schemeClr val="tx1"/>
                </a:solidFill>
                <a:latin typeface="+mn-lt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</a:rPr>
              <a:t>на жизненных ситуациях,</a:t>
            </a:r>
            <a:br>
              <a:rPr lang="ru-RU" sz="1400" dirty="0">
                <a:solidFill>
                  <a:schemeClr val="tx1"/>
                </a:solidFill>
                <a:latin typeface="+mn-lt"/>
              </a:rPr>
            </a:br>
            <a:r>
              <a:rPr lang="ru-RU" sz="1400" dirty="0">
                <a:solidFill>
                  <a:schemeClr val="tx1"/>
                </a:solidFill>
                <a:latin typeface="+mn-lt"/>
              </a:rPr>
              <a:t>нет «висящей в воздухе» теории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28F5EBE9-83F9-503C-414A-0135E1384B6A}"/>
              </a:ext>
            </a:extLst>
          </p:cNvPr>
          <p:cNvSpPr/>
          <p:nvPr/>
        </p:nvSpPr>
        <p:spPr>
          <a:xfrm>
            <a:off x="4910349" y="4352420"/>
            <a:ext cx="3919717" cy="2535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ru-RU" sz="2400" b="1" dirty="0">
                <a:solidFill>
                  <a:schemeClr val="tx1"/>
                </a:solidFill>
                <a:cs typeface="Segoe UI Semibold" panose="020B0702040204020203" pitchFamily="34" charset="0"/>
              </a:rPr>
              <a:t>План развития</a:t>
            </a:r>
          </a:p>
          <a:p>
            <a:endParaRPr lang="ru-RU" sz="2400" b="1" dirty="0">
              <a:solidFill>
                <a:schemeClr val="tx1"/>
              </a:solidFill>
              <a:cs typeface="Segoe UI Semibold" panose="020B0702040204020203" pitchFamily="34" charset="0"/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Сотрудники могут следить за своим прогрессом и узнавать, какие есть возможности для улучшения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BD4243A1-4528-5F10-3910-E0C359D242CD}"/>
              </a:ext>
            </a:extLst>
          </p:cNvPr>
          <p:cNvSpPr/>
          <p:nvPr/>
        </p:nvSpPr>
        <p:spPr>
          <a:xfrm>
            <a:off x="8815092" y="4402081"/>
            <a:ext cx="3361933" cy="2535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ru-RU" sz="2400" b="1" dirty="0" smtClean="0">
                <a:solidFill>
                  <a:schemeClr val="tx1"/>
                </a:solidFill>
                <a:cs typeface="Segoe UI Semibold" panose="020B0702040204020203" pitchFamily="34" charset="0"/>
              </a:rPr>
              <a:t>Обратная связь</a:t>
            </a:r>
            <a:endParaRPr lang="ru-RU" sz="2400" b="1" dirty="0">
              <a:solidFill>
                <a:schemeClr val="tx1"/>
              </a:solidFill>
              <a:cs typeface="Segoe UI Semibold" panose="020B0702040204020203" pitchFamily="34" charset="0"/>
            </a:endParaRPr>
          </a:p>
          <a:p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Segoe UI Semibold" panose="020B0702040204020203" pitchFamily="34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+mn-lt"/>
              </a:rPr>
              <a:t>Возможность задать вопрос и получить разъяснения 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8E986FF0-F36B-8E5F-187B-2062AA895B1A}"/>
              </a:ext>
            </a:extLst>
          </p:cNvPr>
          <p:cNvSpPr/>
          <p:nvPr/>
        </p:nvSpPr>
        <p:spPr>
          <a:xfrm>
            <a:off x="8815093" y="1685548"/>
            <a:ext cx="3361933" cy="2535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t"/>
          <a:lstStyle/>
          <a:p>
            <a:r>
              <a:rPr lang="ru-RU" sz="2400" b="1" dirty="0" smtClean="0">
                <a:solidFill>
                  <a:schemeClr val="tx1"/>
                </a:solidFill>
                <a:cs typeface="Segoe UI Semibold" panose="020B0702040204020203" pitchFamily="34" charset="0"/>
              </a:rPr>
              <a:t>Удобство обучения</a:t>
            </a:r>
            <a:endParaRPr lang="ru-RU" sz="2400" b="1" dirty="0">
              <a:solidFill>
                <a:schemeClr val="tx1"/>
              </a:solidFill>
              <a:cs typeface="Segoe UI Semibold" panose="020B0702040204020203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+mn-lt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+mn-lt"/>
              </a:rPr>
              <a:t>9 </a:t>
            </a:r>
            <a:r>
              <a:rPr lang="ru-RU" sz="1400" dirty="0">
                <a:solidFill>
                  <a:schemeClr val="tx1"/>
                </a:solidFill>
                <a:latin typeface="+mn-lt"/>
              </a:rPr>
              <a:t>модулей от 10 до 40 минут,</a:t>
            </a:r>
            <a:br>
              <a:rPr lang="ru-RU" sz="1400" dirty="0">
                <a:solidFill>
                  <a:schemeClr val="tx1"/>
                </a:solidFill>
                <a:latin typeface="+mn-lt"/>
              </a:rPr>
            </a:br>
            <a:r>
              <a:rPr lang="ru-RU" sz="1400" dirty="0" smtClean="0">
                <a:solidFill>
                  <a:schemeClr val="tx1"/>
                </a:solidFill>
              </a:rPr>
              <a:t>к занятиям можно </a:t>
            </a:r>
            <a:r>
              <a:rPr lang="ru-RU" sz="1400" dirty="0">
                <a:solidFill>
                  <a:schemeClr val="tx1"/>
                </a:solidFill>
              </a:rPr>
              <a:t>приступить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любое время и проходить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</a:t>
            </a:r>
            <a:r>
              <a:rPr lang="ru-RU" sz="1400" dirty="0" smtClean="0">
                <a:solidFill>
                  <a:schemeClr val="tx1"/>
                </a:solidFill>
              </a:rPr>
              <a:t>удобном темпе</a:t>
            </a:r>
            <a:endParaRPr lang="ru-RU" sz="1400" dirty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1DFDCDFD-CBEC-88FB-FF7A-1C2BF003A93B}"/>
              </a:ext>
            </a:extLst>
          </p:cNvPr>
          <p:cNvSpPr/>
          <p:nvPr/>
        </p:nvSpPr>
        <p:spPr>
          <a:xfrm>
            <a:off x="483567" y="2077400"/>
            <a:ext cx="659454" cy="659454"/>
          </a:xfrm>
          <a:prstGeom prst="ellipse">
            <a:avLst/>
          </a:prstGeom>
          <a:solidFill>
            <a:srgbClr val="04C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" name="Треугольник 80">
            <a:extLst>
              <a:ext uri="{FF2B5EF4-FFF2-40B4-BE49-F238E27FC236}">
                <a16:creationId xmlns:a16="http://schemas.microsoft.com/office/drawing/2014/main" id="{E5C57ECF-38D2-8E1D-31E5-B20675D8455D}"/>
              </a:ext>
            </a:extLst>
          </p:cNvPr>
          <p:cNvSpPr/>
          <p:nvPr/>
        </p:nvSpPr>
        <p:spPr>
          <a:xfrm rot="10800000">
            <a:off x="508515" y="4626148"/>
            <a:ext cx="659454" cy="659454"/>
          </a:xfrm>
          <a:prstGeom prst="triangle">
            <a:avLst>
              <a:gd name="adj" fmla="val 50000"/>
            </a:avLst>
          </a:prstGeom>
          <a:solidFill>
            <a:srgbClr val="FF3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C7D7E02E-7E81-555C-7623-4D6906D32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344" y="4615320"/>
            <a:ext cx="681111" cy="68111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5B5BF9-8609-4C17-A003-43C8A8163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7309" y="2092658"/>
            <a:ext cx="769180" cy="76918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BC6161C-39A3-4245-87B8-654FA417B1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3285" y="4626148"/>
            <a:ext cx="659454" cy="6594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B52385-C26E-47D6-ACAF-52F7EBCFE7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03283" y="2100029"/>
            <a:ext cx="659455" cy="6594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71925" y="3778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«Практичные финансы: от знаний к действиям»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60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127">
            <a:extLst>
              <a:ext uri="{FF2B5EF4-FFF2-40B4-BE49-F238E27FC236}">
                <a16:creationId xmlns:a16="http://schemas.microsoft.com/office/drawing/2014/main" id="{35C84AB6-E5D4-165E-5BED-69ADF8A7C606}"/>
              </a:ext>
            </a:extLst>
          </p:cNvPr>
          <p:cNvSpPr txBox="1"/>
          <p:nvPr/>
        </p:nvSpPr>
        <p:spPr>
          <a:xfrm>
            <a:off x="1343025" y="1175409"/>
            <a:ext cx="6832063" cy="10833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400" b="1" dirty="0">
                <a:latin typeface="+mj-lt"/>
                <a:ea typeface="Bebas Neue" charset="0"/>
                <a:cs typeface="Bebas Neue" charset="0"/>
              </a:rPr>
              <a:t>Сформируйте полезные</a:t>
            </a:r>
            <a:br>
              <a:rPr lang="ru-RU" sz="4400" b="1" dirty="0">
                <a:latin typeface="+mj-lt"/>
                <a:ea typeface="Bebas Neue" charset="0"/>
                <a:cs typeface="Bebas Neue" charset="0"/>
              </a:rPr>
            </a:br>
            <a:r>
              <a:rPr lang="ru-RU" sz="4400" b="1" dirty="0">
                <a:latin typeface="+mj-lt"/>
                <a:ea typeface="Bebas Neue" charset="0"/>
                <a:cs typeface="Bebas Neue" charset="0"/>
              </a:rPr>
              <a:t>финансовые привычки</a:t>
            </a:r>
            <a:endParaRPr lang="en-US" sz="4400" b="1" dirty="0">
              <a:latin typeface="+mj-lt"/>
              <a:ea typeface="Bebas Neue" charset="0"/>
              <a:cs typeface="Bebas Neue" charset="0"/>
            </a:endParaRPr>
          </a:p>
        </p:txBody>
      </p:sp>
      <p:sp>
        <p:nvSpPr>
          <p:cNvPr id="15" name="Номер слайда 3">
            <a:extLst>
              <a:ext uri="{FF2B5EF4-FFF2-40B4-BE49-F238E27FC236}">
                <a16:creationId xmlns:a16="http://schemas.microsoft.com/office/drawing/2014/main" id="{1249DE54-1565-22D3-E002-F99A6DA4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4</a:t>
            </a:fld>
            <a:endParaRPr lang="ru-RU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132699E9-DFD6-4C25-A0AD-C5A6556102D7}"/>
              </a:ext>
            </a:extLst>
          </p:cNvPr>
          <p:cNvGrpSpPr/>
          <p:nvPr/>
        </p:nvGrpSpPr>
        <p:grpSpPr>
          <a:xfrm>
            <a:off x="3270832" y="2681986"/>
            <a:ext cx="8393642" cy="2816957"/>
            <a:chOff x="1343025" y="2694215"/>
            <a:chExt cx="9636450" cy="3234051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26B972A7-8F16-F697-1A55-117B661CBCD8}"/>
                </a:ext>
              </a:extLst>
            </p:cNvPr>
            <p:cNvSpPr/>
            <p:nvPr/>
          </p:nvSpPr>
          <p:spPr>
            <a:xfrm>
              <a:off x="1343025" y="2694215"/>
              <a:ext cx="3212150" cy="3212150"/>
            </a:xfrm>
            <a:prstGeom prst="rect">
              <a:avLst/>
            </a:prstGeom>
            <a:solidFill>
              <a:srgbClr val="1F2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+mj-lt"/>
                  <a:ea typeface="Cera Pro Medium" pitchFamily="34" charset="-122"/>
                  <a:cs typeface="Cera Pro Medium" pitchFamily="34" charset="-120"/>
                </a:rPr>
                <a:t>АКТУАЛЬНО</a:t>
              </a:r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" name="Овал 2">
              <a:extLst>
                <a:ext uri="{FF2B5EF4-FFF2-40B4-BE49-F238E27FC236}">
                  <a16:creationId xmlns:a16="http://schemas.microsoft.com/office/drawing/2014/main" id="{A798006C-0363-E425-EDB1-438327D290C5}"/>
                </a:ext>
              </a:extLst>
            </p:cNvPr>
            <p:cNvSpPr/>
            <p:nvPr/>
          </p:nvSpPr>
          <p:spPr>
            <a:xfrm>
              <a:off x="4555175" y="2705104"/>
              <a:ext cx="3212150" cy="3212150"/>
            </a:xfrm>
            <a:prstGeom prst="ellipse">
              <a:avLst/>
            </a:prstGeom>
            <a:solidFill>
              <a:srgbClr val="04CF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+mj-lt"/>
                  <a:ea typeface="Cera Pro Medium" pitchFamily="34" charset="-122"/>
                </a:rPr>
                <a:t>КОМФОРТНО</a:t>
              </a:r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" name="Капля 3">
              <a:extLst>
                <a:ext uri="{FF2B5EF4-FFF2-40B4-BE49-F238E27FC236}">
                  <a16:creationId xmlns:a16="http://schemas.microsoft.com/office/drawing/2014/main" id="{4E464979-BF6D-8E36-976C-E52137F00B21}"/>
                </a:ext>
              </a:extLst>
            </p:cNvPr>
            <p:cNvSpPr/>
            <p:nvPr/>
          </p:nvSpPr>
          <p:spPr>
            <a:xfrm>
              <a:off x="7767325" y="2716116"/>
              <a:ext cx="3212150" cy="3212150"/>
            </a:xfrm>
            <a:prstGeom prst="teardrop">
              <a:avLst/>
            </a:prstGeom>
            <a:solidFill>
              <a:srgbClr val="FF3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 dirty="0">
                  <a:solidFill>
                    <a:schemeClr val="bg1"/>
                  </a:solidFill>
                  <a:latin typeface="+mj-lt"/>
                  <a:ea typeface="Cera Pro Medium" pitchFamily="34" charset="-122"/>
                  <a:cs typeface="Cera Pro Medium" pitchFamily="34" charset="-120"/>
                </a:rPr>
                <a:t>БЕСПЛАТНО</a:t>
              </a:r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CF6B8F5-F764-42E7-89BE-1A97F6141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3765" y="3198684"/>
              <a:ext cx="370670" cy="545103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EE2B5966-61FE-4748-AC43-DE9DE8392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1115" y="3141138"/>
              <a:ext cx="620269" cy="62026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BCB96CA-3B2F-44F2-9A7D-4E7C28AF8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63265" y="3144047"/>
              <a:ext cx="620269" cy="620269"/>
            </a:xfrm>
            <a:prstGeom prst="rect">
              <a:avLst/>
            </a:prstGeom>
          </p:spPr>
        </p:pic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A81DEC2-4084-47C0-BEE9-05E52D3CF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23" y="2920732"/>
            <a:ext cx="2580283" cy="39592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64514" y="4097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«Практичные финансы: от знаний к действиям»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33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59639232-6611-B65D-8F53-CCCA58E6332E}"/>
              </a:ext>
            </a:extLst>
          </p:cNvPr>
          <p:cNvSpPr/>
          <p:nvPr/>
        </p:nvSpPr>
        <p:spPr>
          <a:xfrm>
            <a:off x="-2" y="2513256"/>
            <a:ext cx="12192001" cy="4344744"/>
          </a:xfrm>
          <a:prstGeom prst="rect">
            <a:avLst/>
          </a:prstGeom>
          <a:solidFill>
            <a:srgbClr val="04C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F3ED4F-0956-4A90-8DB0-BDC2C320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latin typeface="+mj-lt"/>
              </a:rPr>
              <a:t>5</a:t>
            </a:fld>
            <a:endParaRPr lang="ru-RU" dirty="0">
              <a:latin typeface="+mj-lt"/>
            </a:endParaRPr>
          </a:p>
        </p:txBody>
      </p:sp>
      <p:sp>
        <p:nvSpPr>
          <p:cNvPr id="28" name="TextBox 127">
            <a:extLst>
              <a:ext uri="{FF2B5EF4-FFF2-40B4-BE49-F238E27FC236}">
                <a16:creationId xmlns:a16="http://schemas.microsoft.com/office/drawing/2014/main" id="{35C84AB6-E5D4-165E-5BED-69ADF8A7C606}"/>
              </a:ext>
            </a:extLst>
          </p:cNvPr>
          <p:cNvSpPr txBox="1"/>
          <p:nvPr/>
        </p:nvSpPr>
        <p:spPr>
          <a:xfrm>
            <a:off x="1343025" y="1175409"/>
            <a:ext cx="3248453" cy="5416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400" b="1" dirty="0">
                <a:latin typeface="+mj-lt"/>
                <a:ea typeface="Bebas Neue" charset="0"/>
                <a:cs typeface="Bebas Neue" charset="0"/>
              </a:rPr>
              <a:t>Темы курса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CEE5F-3E91-4023-AEFE-D947E7D26BB5}"/>
              </a:ext>
            </a:extLst>
          </p:cNvPr>
          <p:cNvSpPr txBox="1"/>
          <p:nvPr/>
        </p:nvSpPr>
        <p:spPr>
          <a:xfrm>
            <a:off x="1343025" y="1887443"/>
            <a:ext cx="10444846" cy="44319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200" dirty="0">
                <a:solidFill>
                  <a:schemeClr val="tx1">
                    <a:lumMod val="90000"/>
                    <a:lumOff val="10000"/>
                    <a:alpha val="70000"/>
                  </a:schemeClr>
                </a:solidFill>
                <a:ea typeface="Roboto Light" charset="0"/>
                <a:cs typeface="Roboto Light" charset="0"/>
              </a:rPr>
              <a:t>Курс разрабатывается при экспертной поддержке профильных департаментов</a:t>
            </a:r>
            <a:br>
              <a:rPr lang="ru-RU" sz="1200" dirty="0">
                <a:solidFill>
                  <a:schemeClr val="tx1">
                    <a:lumMod val="90000"/>
                    <a:lumOff val="10000"/>
                    <a:alpha val="70000"/>
                  </a:schemeClr>
                </a:solidFill>
                <a:ea typeface="Roboto Light" charset="0"/>
                <a:cs typeface="Roboto Light" charset="0"/>
              </a:rPr>
            </a:br>
            <a:r>
              <a:rPr lang="ru-RU" sz="1200" dirty="0">
                <a:solidFill>
                  <a:schemeClr val="tx1">
                    <a:lumMod val="90000"/>
                    <a:lumOff val="10000"/>
                    <a:alpha val="70000"/>
                  </a:schemeClr>
                </a:solidFill>
                <a:ea typeface="Roboto Light" charset="0"/>
                <a:cs typeface="Roboto Light" charset="0"/>
              </a:rPr>
              <a:t>Банка России и других ведомств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4AB449-0CA0-43E3-9C11-F86208340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4897" y="4969818"/>
            <a:ext cx="834540" cy="8345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D25CE4-CD05-4A15-BFE3-7354AC5FB4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306" b="14240"/>
          <a:stretch/>
        </p:blipFill>
        <p:spPr>
          <a:xfrm>
            <a:off x="1343025" y="2706130"/>
            <a:ext cx="9978614" cy="39665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34354" y="3849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«Практичные финансы: от знаний к действиям»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91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CEF860-513D-A698-0E21-B557BE24022B}"/>
              </a:ext>
            </a:extLst>
          </p:cNvPr>
          <p:cNvSpPr/>
          <p:nvPr/>
        </p:nvSpPr>
        <p:spPr>
          <a:xfrm>
            <a:off x="-2" y="2513256"/>
            <a:ext cx="12192001" cy="4344744"/>
          </a:xfrm>
          <a:prstGeom prst="rect">
            <a:avLst/>
          </a:prstGeom>
          <a:solidFill>
            <a:srgbClr val="D5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F3ED4F-0956-4A90-8DB0-BDC2C320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latin typeface="+mj-lt"/>
              </a:rPr>
              <a:t>6</a:t>
            </a:fld>
            <a:endParaRPr lang="ru-RU" dirty="0">
              <a:latin typeface="+mj-lt"/>
            </a:endParaRPr>
          </a:p>
        </p:txBody>
      </p:sp>
      <p:sp>
        <p:nvSpPr>
          <p:cNvPr id="28" name="TextBox 127">
            <a:extLst>
              <a:ext uri="{FF2B5EF4-FFF2-40B4-BE49-F238E27FC236}">
                <a16:creationId xmlns:a16="http://schemas.microsoft.com/office/drawing/2014/main" id="{35C84AB6-E5D4-165E-5BED-69ADF8A7C606}"/>
              </a:ext>
            </a:extLst>
          </p:cNvPr>
          <p:cNvSpPr txBox="1"/>
          <p:nvPr/>
        </p:nvSpPr>
        <p:spPr>
          <a:xfrm>
            <a:off x="1343025" y="1175409"/>
            <a:ext cx="4622035" cy="5416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400" b="1" dirty="0">
                <a:latin typeface="+mj-lt"/>
                <a:ea typeface="Bebas Neue" charset="0"/>
                <a:cs typeface="Bebas Neue" charset="0"/>
              </a:rPr>
              <a:t>Пример заданий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C2FDD9-86B8-49FF-22B8-9B678CF27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1907852"/>
            <a:ext cx="7772400" cy="46098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43799" y="3827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«Практичные финансы: от знаний к действиям»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43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59639232-6611-B65D-8F53-CCCA58E6332E}"/>
              </a:ext>
            </a:extLst>
          </p:cNvPr>
          <p:cNvSpPr/>
          <p:nvPr/>
        </p:nvSpPr>
        <p:spPr>
          <a:xfrm>
            <a:off x="7716262" y="-1"/>
            <a:ext cx="4475737" cy="6858000"/>
          </a:xfrm>
          <a:prstGeom prst="rect">
            <a:avLst/>
          </a:prstGeom>
          <a:solidFill>
            <a:srgbClr val="04C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F3ED4F-0956-4A90-8DB0-BDC2C320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>
                <a:latin typeface="+mj-lt"/>
              </a:rPr>
              <a:t>7</a:t>
            </a:fld>
            <a:endParaRPr lang="ru-RU" dirty="0">
              <a:latin typeface="+mj-lt"/>
            </a:endParaRPr>
          </a:p>
        </p:txBody>
      </p:sp>
      <p:sp>
        <p:nvSpPr>
          <p:cNvPr id="28" name="TextBox 127">
            <a:extLst>
              <a:ext uri="{FF2B5EF4-FFF2-40B4-BE49-F238E27FC236}">
                <a16:creationId xmlns:a16="http://schemas.microsoft.com/office/drawing/2014/main" id="{35C84AB6-E5D4-165E-5BED-69ADF8A7C606}"/>
              </a:ext>
            </a:extLst>
          </p:cNvPr>
          <p:cNvSpPr txBox="1"/>
          <p:nvPr/>
        </p:nvSpPr>
        <p:spPr>
          <a:xfrm>
            <a:off x="1343025" y="1175409"/>
            <a:ext cx="3392532" cy="5416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400" b="1" dirty="0">
                <a:latin typeface="+mj-lt"/>
                <a:ea typeface="Bebas Neue" charset="0"/>
                <a:cs typeface="Bebas Neue" charset="0"/>
              </a:rPr>
              <a:t>Сертификат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CEE5F-3E91-4023-AEFE-D947E7D26BB5}"/>
              </a:ext>
            </a:extLst>
          </p:cNvPr>
          <p:cNvSpPr txBox="1"/>
          <p:nvPr/>
        </p:nvSpPr>
        <p:spPr>
          <a:xfrm>
            <a:off x="1343025" y="1887443"/>
            <a:ext cx="5319032" cy="422873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1200" dirty="0">
                <a:solidFill>
                  <a:schemeClr val="tx1">
                    <a:lumMod val="90000"/>
                    <a:lumOff val="10000"/>
                    <a:alpha val="70000"/>
                  </a:schemeClr>
                </a:solidFill>
                <a:ea typeface="Roboto Light" charset="0"/>
                <a:cs typeface="Roboto Light" charset="0"/>
              </a:rPr>
              <a:t>После прохождения пяти обязательных модулей и завершающего теста выдаются именные сертификаты с уникальным номером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CF7C51-4911-4927-919A-CCB6F16ED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5557" y="2905091"/>
            <a:ext cx="3543090" cy="35430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6548DD-E7D5-4A46-9DAB-8CF7137C5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026" y="2599849"/>
            <a:ext cx="4614742" cy="33098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723FD3-A475-4B3F-B749-DF72F2C77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78608" y="934943"/>
            <a:ext cx="1905000" cy="190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1435" y="3843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«Практичные финансы: от знаний к действиям»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54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CBEDB489-6493-E5EC-4F59-3CA07B106045}"/>
              </a:ext>
            </a:extLst>
          </p:cNvPr>
          <p:cNvSpPr/>
          <p:nvPr/>
        </p:nvSpPr>
        <p:spPr>
          <a:xfrm>
            <a:off x="199505" y="0"/>
            <a:ext cx="11992495" cy="6858000"/>
          </a:xfrm>
          <a:prstGeom prst="rect">
            <a:avLst/>
          </a:prstGeom>
          <a:solidFill>
            <a:srgbClr val="D5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F84FEDD-6CBA-9D87-E2E3-C3FB3588D56F}"/>
              </a:ext>
            </a:extLst>
          </p:cNvPr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1F2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2295F4E-F292-B460-2E3F-64D633544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8" y="461027"/>
            <a:ext cx="1345536" cy="336384"/>
          </a:xfrm>
          <a:prstGeom prst="rect">
            <a:avLst/>
          </a:prstGeom>
        </p:spPr>
      </p:pic>
      <p:sp>
        <p:nvSpPr>
          <p:cNvPr id="10" name="TextBox 127">
            <a:extLst>
              <a:ext uri="{FF2B5EF4-FFF2-40B4-BE49-F238E27FC236}">
                <a16:creationId xmlns:a16="http://schemas.microsoft.com/office/drawing/2014/main" id="{DE15803A-88E9-49E4-9597-1F0FD6F1FF07}"/>
              </a:ext>
            </a:extLst>
          </p:cNvPr>
          <p:cNvSpPr txBox="1"/>
          <p:nvPr/>
        </p:nvSpPr>
        <p:spPr>
          <a:xfrm>
            <a:off x="1343025" y="2808731"/>
            <a:ext cx="6949659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000" b="1" dirty="0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Зарегистрируйтесь на курс</a:t>
            </a:r>
            <a:br>
              <a:rPr lang="ru-RU" sz="4000" b="1" dirty="0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</a:br>
            <a:r>
              <a:rPr lang="ru-RU" sz="4000" b="1" dirty="0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rPr>
              <a:t>по QR-коду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17AF79-FD83-4CD6-A43D-F184F0A51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572" y="2409036"/>
            <a:ext cx="2031670" cy="203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3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12321</TotalTime>
  <Words>205</Words>
  <Application>Microsoft Office PowerPoint</Application>
  <PresentationFormat>Широкоэкранный</PresentationFormat>
  <Paragraphs>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Aptos</vt:lpstr>
      <vt:lpstr>Arial</vt:lpstr>
      <vt:lpstr>Bebas Neue</vt:lpstr>
      <vt:lpstr>Calibri</vt:lpstr>
      <vt:lpstr>Cera Pro Medium</vt:lpstr>
      <vt:lpstr>Cera Pro Regular</vt:lpstr>
      <vt:lpstr>Roboto Light</vt:lpstr>
      <vt:lpstr>Segoe UI</vt:lpstr>
      <vt:lpstr>Segoe UI Semibold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Юсупова Дарья Александровна</cp:lastModifiedBy>
  <cp:revision>751</cp:revision>
  <cp:lastPrinted>2024-02-20T13:12:00Z</cp:lastPrinted>
  <dcterms:created xsi:type="dcterms:W3CDTF">2018-11-05T17:34:13Z</dcterms:created>
  <dcterms:modified xsi:type="dcterms:W3CDTF">2025-06-18T09:29:45Z</dcterms:modified>
</cp:coreProperties>
</file>